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0288" cy="42479913"/>
  <p:notesSz cx="6858000" cy="9144000"/>
  <p:defaultTextStyle>
    <a:defPPr>
      <a:defRPr lang="de-DE"/>
    </a:defPPr>
    <a:lvl1pPr marL="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635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261C-6C34-488A-9658-D59F2046B103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EAEA1-E885-4F70-A384-20FDFB3189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76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EAEA1-E885-4F70-A384-20FDFB3189B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357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8620D-131C-CDF3-7AB0-CC18ED2D5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036" y="6952156"/>
            <a:ext cx="22680216" cy="147893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E3A2BD-2802-E9CD-92D3-D66EE9E91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7DE44-B2BC-A915-C358-073CC680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DD333D-5397-BCC0-4BB8-499E30AB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F6E775-8539-E07E-F4AF-A589DFE1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441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0E9EA-25F9-8BB6-36E9-1C890580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8A45C3-AB86-BD24-4A7D-B914A39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E0A85F-E181-9AAD-F279-136B3289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96AC4E-CFAA-C2FE-C242-97B2A8CC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2BE57A-D54B-4996-1E6B-1535B3CA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62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781B2C-E326-1E62-DBC6-1F2E5EDD2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40706" y="2261662"/>
            <a:ext cx="6520562" cy="3599976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E1CA85-310D-7F42-1272-02B84AE56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9020" y="2261662"/>
            <a:ext cx="19183683" cy="359997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2FF52C-6D5E-B357-348E-8490C161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AB368F-157B-88E1-9249-6278F4E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B0BDDB-9208-36D0-0061-015B0D5E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1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B98AF-E967-51CA-8167-59D29A57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6CFA52-9AAB-8C87-1800-CCB7DD795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675A81-CCB1-2822-B856-B9EE7388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D44B86-B13E-A961-A1CF-288F53FC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B20EC-4ADC-45E3-65CD-159DA9AF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29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67E9C-224B-1247-BADC-21B9EA6C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0" y="10590484"/>
            <a:ext cx="26082248" cy="176704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D370A6-BF47-451D-B9EA-DA3D9F134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270" y="28428115"/>
            <a:ext cx="26082248" cy="92924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8B149A-AA00-03E8-CA6F-3E734D0F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A483BC-15CA-A64F-7C5E-A234AF15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9EE145-19AC-B85B-8175-8FCB57D6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710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22E40-D4DE-6A4E-8D21-5A71C443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D6D18-681B-46C1-E3BC-0AFD3546B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9162D-0025-F6F6-4632-9F391430A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E64EB-D186-078C-C205-D18E7C1A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AE7A84-B513-54E1-22B2-848A46B6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A608CE-7C06-2B1D-8F02-5B892198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663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EEEA2-CFBE-0731-CFD7-10AE3011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59" y="2261665"/>
            <a:ext cx="26082248" cy="82108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A0ECE6-4CF9-D7DA-21A3-D71432BAA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960" y="10413482"/>
            <a:ext cx="12793058" cy="51034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11D475-8F1D-0DE8-617A-29E691516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2960" y="15516968"/>
            <a:ext cx="12793058" cy="22823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40B733-282A-C125-9FBE-38BD36238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09146" y="10413482"/>
            <a:ext cx="12856061" cy="51034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5A76EB-A731-C07B-3036-DED833583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09146" y="15516968"/>
            <a:ext cx="12856061" cy="228231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3C471-AA5D-4AC4-5776-F9C86F09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7E4E6C1-78B3-0CB2-0DB3-421C26F0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E45C49-B4A6-C483-5846-CE46F336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18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629A6-318D-0F47-DCDD-EC2CDF2F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C480FC-DAAF-10C9-F371-05F4EB6B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A1BB6C-1B18-A9A5-3C2C-48F702FD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B6C83-E576-87EA-1E32-0AA6AD57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997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1B2901-F2E3-E47A-9E5D-B887E005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E02BC9-5FD4-9B7D-668B-C80FC7B1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39C6C5-F49F-E9FE-403D-021609AF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06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06496-C367-3135-CC1B-503662CA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8E512-660E-31CC-5D6A-70E9F443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2C2DB7-F2F3-62BD-7B0D-316E3FD04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010E95-D3B2-7974-F6F3-7032FEE9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2D5395-D29C-F75E-495D-85D4B7C7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961DD0-D7C1-7352-E51A-3F7F6C79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129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0F965-7507-53B6-943B-C5B14C3F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868981-A54C-991F-0AF3-CEA9FAB8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F263B8-D4C9-081F-33CC-CE7AE6437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443C28-5A87-A98D-2147-0DA27C45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F7E21D-EEB6-526D-8001-C5F87681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A66C9-2B69-A659-684C-C133F208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2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443D3B2-7091-417A-6B83-3B611EBB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20" y="2261665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03B8-D234-A2D2-042A-DB6C52386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504E0F-4130-7F36-F7F5-86F204B3C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9020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23AD-6E8A-42FF-8DD7-B5B35864E95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9F4613-2920-BC45-BC13-5768F1468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7096" y="39372589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3C658F-F0FF-DF76-0704-05E7AEA8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57203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013C-3993-4966-9058-D53C47EA2B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665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>
            <a:extLst>
              <a:ext uri="{FF2B5EF4-FFF2-40B4-BE49-F238E27FC236}">
                <a16:creationId xmlns:a16="http://schemas.microsoft.com/office/drawing/2014/main" id="{E6ED72FF-44A8-6D1B-0D79-469F147E63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5331"/>
            <a:ext cx="30210537" cy="100500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5703A4-7B5A-2299-A1D0-6B584A2B6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1" y="519566"/>
            <a:ext cx="4876800" cy="16581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8B97E44-EEEF-A77F-7083-896FB587878C}"/>
              </a:ext>
            </a:extLst>
          </p:cNvPr>
          <p:cNvSpPr txBox="1"/>
          <p:nvPr/>
        </p:nvSpPr>
        <p:spPr>
          <a:xfrm>
            <a:off x="2565391" y="2865120"/>
            <a:ext cx="2544279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Cluster of Excellence</a:t>
            </a:r>
          </a:p>
          <a:p>
            <a:endParaRPr lang="en-US" sz="8800" b="1" dirty="0">
              <a:solidFill>
                <a:srgbClr val="0070C0"/>
              </a:solidFill>
            </a:endParaRPr>
          </a:p>
          <a:p>
            <a:pPr algn="ctr"/>
            <a:r>
              <a:rPr lang="en-US" sz="8800" b="1" dirty="0">
                <a:solidFill>
                  <a:srgbClr val="0070C0"/>
                </a:solidFill>
              </a:rPr>
              <a:t>MATERIALS FOR ENERGY CONVERSION AND STORAGE</a:t>
            </a:r>
          </a:p>
          <a:p>
            <a:pPr algn="ctr"/>
            <a:r>
              <a:rPr lang="de-AT" sz="4000" dirty="0" err="1">
                <a:solidFill>
                  <a:srgbClr val="0070C0"/>
                </a:solidFill>
              </a:rPr>
              <a:t>Director</a:t>
            </a:r>
            <a:r>
              <a:rPr lang="de-AT" sz="4000" dirty="0">
                <a:solidFill>
                  <a:srgbClr val="0070C0"/>
                </a:solidFill>
              </a:rPr>
              <a:t>/Contact: Günther Rupprechter        https://coe-mecs.at/WP/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8E3F9D-DA11-565B-965D-6BC9B1DC9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2" y="40329167"/>
            <a:ext cx="4876800" cy="14192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ABC993-985C-883B-2F66-8C835D306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04" y="39344680"/>
            <a:ext cx="6757352" cy="33786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1D3264-B2AB-0A27-6F28-C502745D0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284" y="39767193"/>
            <a:ext cx="5796756" cy="203959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8E7B3F-7A13-1809-F690-14E4D6C6C0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94" y="39727506"/>
            <a:ext cx="6757352" cy="266598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DE700CA-8E65-468C-3CB5-FC124BB088FB}"/>
              </a:ext>
            </a:extLst>
          </p:cNvPr>
          <p:cNvSpPr txBox="1"/>
          <p:nvPr/>
        </p:nvSpPr>
        <p:spPr>
          <a:xfrm>
            <a:off x="2120900" y="8520635"/>
            <a:ext cx="115879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About the </a:t>
            </a:r>
            <a:r>
              <a:rPr lang="en-US" sz="4000" b="1" dirty="0" err="1"/>
              <a:t>CoE</a:t>
            </a:r>
            <a:endParaRPr lang="en-US" sz="4000" b="1" dirty="0"/>
          </a:p>
          <a:p>
            <a:r>
              <a:rPr lang="en-US" sz="4000" b="1" dirty="0"/>
              <a:t>THE ENERGY CRISIS: HIGH NOON!</a:t>
            </a:r>
          </a:p>
          <a:p>
            <a:r>
              <a:rPr lang="en-US" sz="4000" dirty="0"/>
              <a:t>Energy demand is growing, paralleled by worldwide global warming and climate change.</a:t>
            </a:r>
            <a:br>
              <a:rPr lang="en-US" sz="4000" dirty="0"/>
            </a:br>
            <a:r>
              <a:rPr lang="en-US" sz="4000" b="1" dirty="0"/>
              <a:t>Paradigm shift: </a:t>
            </a:r>
            <a:r>
              <a:rPr lang="en-US" sz="4000" dirty="0"/>
              <a:t>Replacing fossil fuels by renewable resources.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38DC2A2-A39E-1B61-553B-F381768CE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98" y="13094912"/>
            <a:ext cx="9909185" cy="3593370"/>
          </a:xfrm>
          <a:prstGeom prst="rect">
            <a:avLst/>
          </a:prstGeom>
          <a:ln w="1143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D6813F8-0C99-B1B7-5A92-8D3E34E5666C}"/>
              </a:ext>
            </a:extLst>
          </p:cNvPr>
          <p:cNvSpPr txBox="1"/>
          <p:nvPr/>
        </p:nvSpPr>
        <p:spPr>
          <a:xfrm>
            <a:off x="2254806" y="16918464"/>
            <a:ext cx="9393396" cy="50167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Challenge</a:t>
            </a:r>
            <a:r>
              <a:rPr lang="en-US" sz="4000" dirty="0"/>
              <a:t>: </a:t>
            </a:r>
          </a:p>
          <a:p>
            <a:r>
              <a:rPr lang="en-US" sz="4000" dirty="0"/>
              <a:t>We have to store huge amounts of renewable energy, which can only be done in chemical bonds. Thus, we need </a:t>
            </a:r>
            <a:r>
              <a:rPr lang="en-US" sz="4000" b="1" dirty="0"/>
              <a:t>reversible carriers for renewable energy</a:t>
            </a:r>
            <a:r>
              <a:rPr lang="en-US" sz="4000" dirty="0"/>
              <a:t>.</a:t>
            </a:r>
          </a:p>
          <a:p>
            <a:r>
              <a:rPr lang="en-US" sz="4000" dirty="0"/>
              <a:t>Electro- and photocatalysis for the generation of </a:t>
            </a:r>
            <a:r>
              <a:rPr lang="en-US" sz="4000" b="1" dirty="0"/>
              <a:t>green H</a:t>
            </a:r>
            <a:r>
              <a:rPr lang="en-US" sz="4000" b="1" baseline="-25000" dirty="0"/>
              <a:t>2</a:t>
            </a:r>
            <a:r>
              <a:rPr lang="en-US" sz="4000" b="1" dirty="0"/>
              <a:t>, chemicals, and fuels</a:t>
            </a:r>
            <a:r>
              <a:rPr lang="en-US" sz="4000" dirty="0"/>
              <a:t>.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A3AF8A1-24C7-FEEA-DAAA-6F2C2DD454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98" y="26156871"/>
            <a:ext cx="7358888" cy="3170099"/>
          </a:xfrm>
          <a:prstGeom prst="rect">
            <a:avLst/>
          </a:prstGeom>
          <a:solidFill>
            <a:schemeClr val="bg1"/>
          </a:solidFill>
          <a:ln w="1143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C500C0F-B490-DACB-4E6B-7346D932AC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78" y="22241874"/>
            <a:ext cx="7735405" cy="3593370"/>
          </a:xfrm>
          <a:prstGeom prst="rect">
            <a:avLst/>
          </a:prstGeom>
          <a:solidFill>
            <a:schemeClr val="bg1"/>
          </a:solidFill>
          <a:ln w="1143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DE8A896E-82C2-FFBC-312A-0D61A521BBD1}"/>
              </a:ext>
            </a:extLst>
          </p:cNvPr>
          <p:cNvSpPr txBox="1"/>
          <p:nvPr/>
        </p:nvSpPr>
        <p:spPr>
          <a:xfrm>
            <a:off x="2254806" y="29772412"/>
            <a:ext cx="9569992" cy="31700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So far used: Rare expensive metals, low efficiency, not stable, or even toxic despite decades of academic and industrial research: </a:t>
            </a:r>
            <a:r>
              <a:rPr lang="en-US" sz="4000" dirty="0"/>
              <a:t>Insufficient fundamental, atomistic, and mechanistic understanding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493DD03-AC14-EB5E-D6F7-B47E1FBA5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98" y="33433807"/>
            <a:ext cx="9909185" cy="5690039"/>
          </a:xfrm>
          <a:prstGeom prst="rect">
            <a:avLst/>
          </a:prstGeom>
          <a:solidFill>
            <a:schemeClr val="bg1"/>
          </a:solidFill>
          <a:ln w="1143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69C96474-2A7A-554F-9627-C102FE2A7CAE}"/>
              </a:ext>
            </a:extLst>
          </p:cNvPr>
          <p:cNvSpPr txBox="1"/>
          <p:nvPr/>
        </p:nvSpPr>
        <p:spPr>
          <a:xfrm>
            <a:off x="17831529" y="10484946"/>
            <a:ext cx="97675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Research Vision</a:t>
            </a:r>
          </a:p>
          <a:p>
            <a:r>
              <a:rPr lang="en-US" sz="4000" b="1" dirty="0"/>
              <a:t>THE ENERGY MATERIALS AGE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F64BFB3-FF3C-D12A-A451-4C6517D5D6E2}"/>
              </a:ext>
            </a:extLst>
          </p:cNvPr>
          <p:cNvSpPr txBox="1"/>
          <p:nvPr/>
        </p:nvSpPr>
        <p:spPr>
          <a:xfrm>
            <a:off x="17903706" y="12611222"/>
            <a:ext cx="105931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TAILORED COMPETITIVE SOLUTIONS FOR THE FUTURE REQUIRE: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E7C800E-59D1-16D0-2D73-428A18106E46}"/>
              </a:ext>
            </a:extLst>
          </p:cNvPr>
          <p:cNvSpPr txBox="1"/>
          <p:nvPr/>
        </p:nvSpPr>
        <p:spPr>
          <a:xfrm>
            <a:off x="17901336" y="14410682"/>
            <a:ext cx="9489646" cy="44012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 b="1" dirty="0" err="1"/>
              <a:t>Atomic</a:t>
            </a:r>
            <a:r>
              <a:rPr lang="de-AT" sz="4000" b="1" dirty="0"/>
              <a:t>-level </a:t>
            </a:r>
            <a:r>
              <a:rPr lang="de-AT" sz="4000" b="1" dirty="0" err="1"/>
              <a:t>understanding</a:t>
            </a:r>
            <a:r>
              <a:rPr lang="de-AT" sz="4000" b="1" dirty="0"/>
              <a:t> </a:t>
            </a:r>
            <a:r>
              <a:rPr lang="de-AT" sz="4000" dirty="0" err="1"/>
              <a:t>of</a:t>
            </a:r>
            <a:r>
              <a:rPr lang="de-AT" sz="4000" dirty="0"/>
              <a:t> </a:t>
            </a:r>
            <a:r>
              <a:rPr lang="de-AT" sz="4000" dirty="0" err="1"/>
              <a:t>the</a:t>
            </a:r>
            <a:r>
              <a:rPr lang="de-AT" sz="4000" dirty="0"/>
              <a:t> </a:t>
            </a:r>
            <a:br>
              <a:rPr lang="de-AT" sz="4000" dirty="0"/>
            </a:br>
            <a:r>
              <a:rPr lang="de-AT" sz="4000" dirty="0" err="1"/>
              <a:t>involved</a:t>
            </a:r>
            <a:r>
              <a:rPr lang="de-AT" sz="4000" dirty="0"/>
              <a:t> </a:t>
            </a:r>
            <a:r>
              <a:rPr lang="de-AT" sz="4000" dirty="0" err="1"/>
              <a:t>processes</a:t>
            </a:r>
            <a:endParaRPr lang="de-A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 b="1" dirty="0"/>
              <a:t>Major </a:t>
            </a:r>
            <a:r>
              <a:rPr lang="de-AT" sz="4000" b="1" dirty="0" err="1"/>
              <a:t>breakthroughs</a:t>
            </a:r>
            <a:r>
              <a:rPr lang="de-AT" sz="4000" b="1" dirty="0"/>
              <a:t> </a:t>
            </a:r>
            <a:r>
              <a:rPr lang="de-AT" sz="4000" dirty="0"/>
              <a:t>in </a:t>
            </a:r>
            <a:r>
              <a:rPr lang="de-AT" sz="4000" dirty="0" err="1"/>
              <a:t>energy</a:t>
            </a:r>
            <a:r>
              <a:rPr lang="de-AT" sz="4000" dirty="0"/>
              <a:t> </a:t>
            </a:r>
            <a:br>
              <a:rPr lang="de-AT" sz="4000" dirty="0"/>
            </a:br>
            <a:r>
              <a:rPr lang="de-AT" sz="4000" dirty="0" err="1"/>
              <a:t>materials</a:t>
            </a:r>
            <a:r>
              <a:rPr lang="de-AT" sz="4000" dirty="0"/>
              <a:t> design (abundant, non-</a:t>
            </a:r>
            <a:r>
              <a:rPr lang="de-AT" sz="4000" dirty="0" err="1"/>
              <a:t>toxic</a:t>
            </a:r>
            <a:r>
              <a:rPr lang="de-AT" sz="4000" dirty="0"/>
              <a:t>, </a:t>
            </a:r>
            <a:r>
              <a:rPr lang="de-AT" sz="4000" dirty="0" err="1"/>
              <a:t>environmentally</a:t>
            </a:r>
            <a:r>
              <a:rPr lang="de-AT" sz="4000" dirty="0"/>
              <a:t> </a:t>
            </a:r>
            <a:r>
              <a:rPr lang="de-AT" sz="4000" dirty="0" err="1"/>
              <a:t>friendly</a:t>
            </a:r>
            <a:r>
              <a:rPr lang="de-AT" sz="4000" dirty="0"/>
              <a:t>, </a:t>
            </a:r>
            <a:r>
              <a:rPr lang="de-AT" sz="4000" dirty="0" err="1"/>
              <a:t>stable</a:t>
            </a:r>
            <a:r>
              <a:rPr lang="de-AT" sz="40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 b="1" dirty="0"/>
              <a:t>Fundamental </a:t>
            </a:r>
            <a:r>
              <a:rPr lang="de-AT" sz="4000" b="1" dirty="0" err="1"/>
              <a:t>research</a:t>
            </a:r>
            <a:r>
              <a:rPr lang="de-AT" sz="4000" b="1" dirty="0"/>
              <a:t> </a:t>
            </a:r>
            <a:r>
              <a:rPr lang="de-AT" sz="4000" dirty="0" err="1"/>
              <a:t>enables</a:t>
            </a:r>
            <a:r>
              <a:rPr lang="de-AT" sz="4000" dirty="0"/>
              <a:t> </a:t>
            </a:r>
            <a:br>
              <a:rPr lang="de-AT" sz="4000" dirty="0"/>
            </a:br>
            <a:r>
              <a:rPr lang="de-AT" sz="4000" dirty="0" err="1"/>
              <a:t>sustainable</a:t>
            </a:r>
            <a:r>
              <a:rPr lang="de-AT" sz="4000" dirty="0"/>
              <a:t> </a:t>
            </a:r>
            <a:r>
              <a:rPr lang="de-AT" sz="4000" dirty="0" err="1"/>
              <a:t>technologies</a:t>
            </a:r>
            <a:endParaRPr lang="de-AT" sz="4000" dirty="0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F77B10C-83BC-3774-9AE1-B656328EBF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647" y="18803372"/>
            <a:ext cx="5449849" cy="3794710"/>
          </a:xfrm>
          <a:prstGeom prst="rect">
            <a:avLst/>
          </a:prstGeom>
          <a:ln w="1143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46" name="Rectangle 14">
            <a:extLst>
              <a:ext uri="{FF2B5EF4-FFF2-40B4-BE49-F238E27FC236}">
                <a16:creationId xmlns:a16="http://schemas.microsoft.com/office/drawing/2014/main" id="{48B32ACA-A6FF-DD2A-76F0-A5654C92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1336" y="22680291"/>
            <a:ext cx="9489646" cy="317009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de-DE" alt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transformative </a:t>
            </a:r>
            <a:r>
              <a:rPr kumimoji="0" lang="de-DE" altLang="de-DE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kumimoji="0" lang="de-DE" alt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beacon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excellence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de-DE" altLang="de-DE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de-DE" altLang="de-DE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MECS </a:t>
            </a:r>
            <a:r>
              <a:rPr kumimoji="0" lang="de-DE" altLang="de-DE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kumimoji="0" lang="de-DE" alt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de-DE" altLang="de-DE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kumimoji="0" lang="de-DE" alt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kumimoji="0" lang="de-DE" alt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asset</a:t>
            </a:r>
            <a:endParaRPr kumimoji="0" lang="de-DE" altLang="de-DE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F73D38D-A276-5E98-2D41-4518FDE1B398}"/>
              </a:ext>
            </a:extLst>
          </p:cNvPr>
          <p:cNvSpPr txBox="1"/>
          <p:nvPr/>
        </p:nvSpPr>
        <p:spPr>
          <a:xfrm>
            <a:off x="17831529" y="27252030"/>
            <a:ext cx="9569992" cy="563231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Contributors: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19 outstanding researchers </a:t>
            </a:r>
            <a:r>
              <a:rPr lang="en-US" sz="4000" dirty="0"/>
              <a:t>from </a:t>
            </a:r>
            <a:r>
              <a:rPr lang="en-US" sz="4000" b="1" dirty="0"/>
              <a:t>4 Institutions</a:t>
            </a:r>
            <a:r>
              <a:rPr lang="en-US" sz="4000" dirty="0"/>
              <a:t>, with complementary expertise in physics, chemistry, materials science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 nucleus for </a:t>
            </a:r>
            <a:r>
              <a:rPr lang="en-US" sz="4000" b="1" dirty="0"/>
              <a:t>synergies</a:t>
            </a:r>
            <a:r>
              <a:rPr lang="en-US" sz="4000" dirty="0"/>
              <a:t> in Austria and internationally creating a </a:t>
            </a:r>
            <a:r>
              <a:rPr lang="en-US" sz="4000" b="1" dirty="0"/>
              <a:t>sustainable network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Very </a:t>
            </a:r>
            <a:r>
              <a:rPr lang="en-US" sz="4000" b="1" dirty="0"/>
              <a:t>diverse</a:t>
            </a:r>
            <a:r>
              <a:rPr lang="en-US" sz="4000" dirty="0"/>
              <a:t> academic age &amp; brain gain!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83BD4C37-3E47-9087-22CD-D8CDBD6710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35" y="33433808"/>
            <a:ext cx="14966949" cy="5690951"/>
          </a:xfrm>
          <a:prstGeom prst="rect">
            <a:avLst/>
          </a:prstGeom>
          <a:ln w="1143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36585FA-837B-F6D8-35CA-C9E0EC4B83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040" y="556515"/>
            <a:ext cx="8454030" cy="169080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6B65F31-B923-498F-4B34-F49B4B39D437}"/>
              </a:ext>
            </a:extLst>
          </p:cNvPr>
          <p:cNvSpPr txBox="1"/>
          <p:nvPr/>
        </p:nvSpPr>
        <p:spPr>
          <a:xfrm>
            <a:off x="17972792" y="26116722"/>
            <a:ext cx="930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/>
              <a:t>FWF + </a:t>
            </a:r>
            <a:r>
              <a:rPr lang="de-AT" sz="4000" b="1" dirty="0" err="1"/>
              <a:t>Institutions</a:t>
            </a:r>
            <a:r>
              <a:rPr lang="de-AT" sz="4000" b="1" dirty="0"/>
              <a:t> </a:t>
            </a:r>
            <a:r>
              <a:rPr lang="de-AT" sz="4000" b="1" dirty="0" err="1"/>
              <a:t>fund</a:t>
            </a:r>
            <a:r>
              <a:rPr lang="de-AT" sz="4000" b="1" dirty="0"/>
              <a:t> ca. 35 </a:t>
            </a:r>
            <a:r>
              <a:rPr lang="de-AT" sz="4000" b="1" dirty="0" err="1"/>
              <a:t>Mio</a:t>
            </a:r>
            <a:r>
              <a:rPr lang="de-AT" sz="4000" b="1" dirty="0"/>
              <a:t> €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6CBFC8-0C7A-43E9-AF98-AF3155F21790}"/>
              </a:ext>
            </a:extLst>
          </p:cNvPr>
          <p:cNvSpPr txBox="1"/>
          <p:nvPr/>
        </p:nvSpPr>
        <p:spPr>
          <a:xfrm>
            <a:off x="2737052" y="13540636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TWh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308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Benutzerdefiniert</PresentationFormat>
  <Paragraphs>26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TU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 Vogel</dc:creator>
  <cp:lastModifiedBy>Andre Vogel</cp:lastModifiedBy>
  <cp:revision>5</cp:revision>
  <dcterms:created xsi:type="dcterms:W3CDTF">2024-03-26T12:42:53Z</dcterms:created>
  <dcterms:modified xsi:type="dcterms:W3CDTF">2024-03-27T12:49:19Z</dcterms:modified>
</cp:coreProperties>
</file>